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3" r:id="rId2"/>
  </p:sldMasterIdLst>
  <p:notesMasterIdLst>
    <p:notesMasterId r:id="rId35"/>
  </p:notesMasterIdLst>
  <p:handoutMasterIdLst>
    <p:handoutMasterId r:id="rId36"/>
  </p:handoutMasterIdLst>
  <p:sldIdLst>
    <p:sldId id="268" r:id="rId3"/>
    <p:sldId id="352" r:id="rId4"/>
    <p:sldId id="320" r:id="rId5"/>
    <p:sldId id="483" r:id="rId6"/>
    <p:sldId id="503" r:id="rId7"/>
    <p:sldId id="461" r:id="rId8"/>
    <p:sldId id="496" r:id="rId9"/>
    <p:sldId id="462" r:id="rId10"/>
    <p:sldId id="463" r:id="rId11"/>
    <p:sldId id="465" r:id="rId12"/>
    <p:sldId id="466" r:id="rId13"/>
    <p:sldId id="467" r:id="rId14"/>
    <p:sldId id="498" r:id="rId15"/>
    <p:sldId id="408" r:id="rId16"/>
    <p:sldId id="501" r:id="rId17"/>
    <p:sldId id="487" r:id="rId18"/>
    <p:sldId id="500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69" r:id="rId27"/>
    <p:sldId id="470" r:id="rId28"/>
    <p:sldId id="286" r:id="rId29"/>
    <p:sldId id="471" r:id="rId30"/>
    <p:sldId id="472" r:id="rId31"/>
    <p:sldId id="473" r:id="rId32"/>
    <p:sldId id="396" r:id="rId33"/>
    <p:sldId id="502" r:id="rId3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796AC62-3AF5-4305-8552-E0468082FBE1}">
          <p14:sldIdLst>
            <p14:sldId id="268"/>
            <p14:sldId id="352"/>
            <p14:sldId id="320"/>
          </p14:sldIdLst>
        </p14:section>
        <p14:section name="Naamloze sectie" id="{79C0A729-DF42-4EF3-A2D3-49FAB10CD94A}">
          <p14:sldIdLst>
            <p14:sldId id="483"/>
            <p14:sldId id="503"/>
            <p14:sldId id="461"/>
            <p14:sldId id="496"/>
            <p14:sldId id="462"/>
            <p14:sldId id="463"/>
            <p14:sldId id="465"/>
            <p14:sldId id="466"/>
            <p14:sldId id="467"/>
            <p14:sldId id="498"/>
            <p14:sldId id="408"/>
            <p14:sldId id="501"/>
            <p14:sldId id="487"/>
            <p14:sldId id="500"/>
            <p14:sldId id="489"/>
            <p14:sldId id="490"/>
            <p14:sldId id="491"/>
            <p14:sldId id="492"/>
            <p14:sldId id="493"/>
            <p14:sldId id="494"/>
            <p14:sldId id="495"/>
            <p14:sldId id="469"/>
            <p14:sldId id="470"/>
            <p14:sldId id="286"/>
            <p14:sldId id="471"/>
            <p14:sldId id="472"/>
            <p14:sldId id="473"/>
            <p14:sldId id="396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B84D"/>
    <a:srgbClr val="00FF00"/>
    <a:srgbClr val="BFBFBF"/>
    <a:srgbClr val="3C8C93"/>
    <a:srgbClr val="72BFC5"/>
    <a:srgbClr val="9ED3D7"/>
    <a:srgbClr val="009900"/>
    <a:srgbClr val="D6ECEE"/>
    <a:srgbClr val="9999FF"/>
    <a:srgbClr val="005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2" autoAdjust="0"/>
    <p:restoredTop sz="94451" autoAdjust="0"/>
  </p:normalViewPr>
  <p:slideViewPr>
    <p:cSldViewPr>
      <p:cViewPr varScale="1">
        <p:scale>
          <a:sx n="111" d="100"/>
          <a:sy n="111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9012BC-76AD-4BEB-B1E3-D67B7C72EE0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921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BCD265-7A81-4492-A831-FDF1C990EE6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78254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43BEF8-2FE3-4A71-819C-BCC390DF0D2C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8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3675A-3D4D-4A1C-B945-208109788EE4}" type="slidenum">
              <a:rPr lang="en-US" altLang="nl-NL"/>
              <a:pPr>
                <a:spcBef>
                  <a:spcPct val="0"/>
                </a:spcBef>
              </a:pPr>
              <a:t>29</a:t>
            </a:fld>
            <a:endParaRPr lang="en-US" altLang="nl-NL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5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942628-8D8E-4B45-B92A-CDEC9869C464}" type="slidenum">
              <a:rPr lang="en-US" altLang="nl-NL" smtClean="0"/>
              <a:pPr>
                <a:spcBef>
                  <a:spcPct val="0"/>
                </a:spcBef>
              </a:pPr>
              <a:t>30</a:t>
            </a:fld>
            <a:endParaRPr lang="en-US" altLang="nl-N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1CE1C-1185-4CF0-B8E3-A5AD9AB78FE5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63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4F1596-61BF-42B2-AC95-7DD2571556D9}" type="slidenum">
              <a:rPr lang="en-US" altLang="nl-NL"/>
              <a:pPr>
                <a:spcBef>
                  <a:spcPct val="0"/>
                </a:spcBef>
              </a:pPr>
              <a:t>9</a:t>
            </a:fld>
            <a:endParaRPr lang="en-US" altLang="nl-NL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8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FE7E2-B692-4836-9CF2-E2FC86738B02}" type="slidenum">
              <a:rPr lang="en-US" altLang="nl-NL"/>
              <a:pPr>
                <a:spcBef>
                  <a:spcPct val="0"/>
                </a:spcBef>
              </a:pPr>
              <a:t>10</a:t>
            </a:fld>
            <a:endParaRPr lang="en-US" altLang="nl-NL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1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A4565F-59C0-4621-B4E9-194F276125CA}" type="slidenum">
              <a:rPr lang="en-US" altLang="nl-NL"/>
              <a:pPr>
                <a:spcBef>
                  <a:spcPct val="0"/>
                </a:spcBef>
              </a:pPr>
              <a:t>11</a:t>
            </a:fld>
            <a:endParaRPr lang="en-US" altLang="nl-N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6B287-9401-406A-8D37-22D4CB495035}" type="slidenum">
              <a:rPr lang="en-US" altLang="nl-NL"/>
              <a:pPr>
                <a:spcBef>
                  <a:spcPct val="0"/>
                </a:spcBef>
              </a:pPr>
              <a:t>12</a:t>
            </a:fld>
            <a:endParaRPr lang="en-US" altLang="nl-NL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4087C-38EC-4BF3-9D3D-86CEE834F33D}" type="slidenum">
              <a:rPr lang="en-US" altLang="nl-NL"/>
              <a:pPr>
                <a:spcBef>
                  <a:spcPct val="0"/>
                </a:spcBef>
              </a:pPr>
              <a:t>25</a:t>
            </a:fld>
            <a:endParaRPr lang="en-US" altLang="nl-NL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0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47E535-FAEA-4EBD-8B83-B07F157E00AE}" type="slidenum">
              <a:rPr lang="en-US" altLang="nl-NL"/>
              <a:pPr>
                <a:spcBef>
                  <a:spcPct val="0"/>
                </a:spcBef>
              </a:pPr>
              <a:t>26</a:t>
            </a:fld>
            <a:endParaRPr lang="en-US" altLang="nl-NL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6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55970-840A-4632-B88C-4B47F963FF5C}" type="slidenum">
              <a:rPr lang="en-US" altLang="nl-NL"/>
              <a:pPr>
                <a:spcBef>
                  <a:spcPct val="0"/>
                </a:spcBef>
              </a:pPr>
              <a:t>28</a:t>
            </a:fld>
            <a:endParaRPr lang="en-US" altLang="nl-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8500"/>
            <a:ext cx="7596188" cy="865188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5857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3024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751513" y="260350"/>
            <a:ext cx="1916112" cy="63373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5599113" cy="63373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980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350"/>
            <a:ext cx="7667625" cy="922338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3667125" cy="52562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3998913" y="1341438"/>
            <a:ext cx="3668712" cy="525621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33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350"/>
            <a:ext cx="7667625" cy="922338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79388" y="1341438"/>
            <a:ext cx="7488237" cy="525621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201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350"/>
            <a:ext cx="7667625" cy="922338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179388" y="1341438"/>
            <a:ext cx="3667125" cy="525621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98913" y="1341438"/>
            <a:ext cx="3668712" cy="52562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336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58B9285-641E-4CB3-8BE4-26BEB1EDD17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028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704921A-B142-4A34-9427-0B27FC0592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730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8F3A8AD-50D3-469F-B3BB-F47C00C0959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602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B3ED317-E230-4D6B-A981-15B2FEB02B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953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7027B8B-8008-4356-A4B3-B38181605B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39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946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E81060D-3AAC-40FE-AD99-EA7D41EE457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55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54188B-A31A-424D-B9BB-2B445368B6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5073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421FC85-A22C-426F-9D22-F078E3F86B4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50530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65DC052-5230-440C-8025-B9F9B58663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343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85E434-DE1A-4526-A897-FC2C98BFBA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351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5ED3E9D-AE8C-4795-8B5B-438CB2A584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166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6858000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3352800" cy="4144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86200" y="1752600"/>
            <a:ext cx="3352800" cy="4144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57AA-1868-4603-A90C-1E81927F9C5A}" type="datetime1">
              <a:rPr lang="nl-NL"/>
              <a:pPr>
                <a:defRPr/>
              </a:pPr>
              <a:t>6-2-2020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B3A8-848A-4849-B19C-5CFB806EC39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2022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6858000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6858000" cy="19954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3900488"/>
            <a:ext cx="6858000" cy="19970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C060C0-962F-4367-A03A-AE2E87B50AE1}" type="datetime1">
              <a:rPr lang="nl-NL"/>
              <a:pPr/>
              <a:t>6-2-2020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4384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19800" y="6553200"/>
            <a:ext cx="1752600" cy="152400"/>
          </a:xfrm>
        </p:spPr>
        <p:txBody>
          <a:bodyPr/>
          <a:lstStyle>
            <a:lvl1pPr>
              <a:defRPr/>
            </a:lvl1pPr>
          </a:lstStyle>
          <a:p>
            <a:fld id="{391DC3BB-D85D-4E9D-B531-3533F21BD8D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15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36671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98913" y="1341438"/>
            <a:ext cx="36687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5434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115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047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615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458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667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Plaats hier je 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74882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Plaats hier tekst/beeld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4E8C43-F874-44D6-B336-E03DE7806A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82" r:id="rId12"/>
    <p:sldLayoutId id="21474842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ompas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4572000" y="5731515"/>
            <a:ext cx="4680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chemeClr val="bg1"/>
                </a:solidFill>
              </a:rPr>
              <a:t>Voorlichting profielkeuze leerjaar 2 GM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B5BF21B-7CEC-4EAF-8579-24A95DC7DE3A}"/>
              </a:ext>
            </a:extLst>
          </p:cNvPr>
          <p:cNvSpPr/>
          <p:nvPr/>
        </p:nvSpPr>
        <p:spPr>
          <a:xfrm>
            <a:off x="457200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nl-NL" sz="1800" dirty="0">
                <a:solidFill>
                  <a:schemeClr val="bg1"/>
                </a:solidFill>
              </a:rPr>
              <a:t>Zou u zo vriendelijk willen zijn om bij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sz="1800" dirty="0">
                <a:solidFill>
                  <a:schemeClr val="bg1"/>
                </a:solidFill>
              </a:rPr>
              <a:t>uw zoon/dochter te gaan zitten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283152" cy="1512168"/>
          </a:xfrm>
        </p:spPr>
        <p:txBody>
          <a:bodyPr/>
          <a:lstStyle/>
          <a:p>
            <a:pPr algn="l" eaLnBrk="1" hangingPunct="1"/>
            <a:r>
              <a:rPr lang="nl-NL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Kenmerken 3M en 4M Almelo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8928992" cy="3744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 in 7 theorievakken mogelijk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 uit meer theorievakken: 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scheikunde, Frans , handvaardigheid of aardrijkskunde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bredere keuze meer vakkencombinaties mogelijk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/ goede oriëntatie op vervolgopleiding</a:t>
            </a:r>
          </a:p>
        </p:txBody>
      </p:sp>
    </p:spTree>
    <p:extLst>
      <p:ext uri="{BB962C8B-B14F-4D97-AF65-F5344CB8AC3E}">
        <p14:creationId xmlns:p14="http://schemas.microsoft.com/office/powerpoint/2010/main" val="6415673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6" y="332656"/>
            <a:ext cx="6858000" cy="1512168"/>
          </a:xfrm>
        </p:spPr>
        <p:txBody>
          <a:bodyPr/>
          <a:lstStyle/>
          <a:p>
            <a:pPr algn="l" eaLnBrk="1" hangingPunct="1"/>
            <a:r>
              <a:rPr lang="en-US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3M </a:t>
            </a:r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en-US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4M Almelo</a:t>
            </a:r>
            <a:endParaRPr lang="nl-NL" alt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72543"/>
            <a:ext cx="7791450" cy="4144963"/>
          </a:xfrm>
        </p:spPr>
        <p:txBody>
          <a:bodyPr/>
          <a:lstStyle/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Engels, </a:t>
            </a:r>
          </a:p>
          <a:p>
            <a:pPr marL="457200" lvl="1" indent="0" eaLnBrk="1" hangingPunct="1">
              <a:buNone/>
            </a:pP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Profielgebonden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</a:t>
            </a: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Vrije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of 3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examenvakken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 </a:t>
            </a: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272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772400" cy="1440160"/>
          </a:xfrm>
        </p:spPr>
        <p:txBody>
          <a:bodyPr/>
          <a:lstStyle/>
          <a:p>
            <a:pPr algn="l" eaLnBrk="1" hangingPunct="1"/>
            <a:r>
              <a:rPr lang="nl-NL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3GM </a:t>
            </a:r>
            <a:r>
              <a:rPr lang="nl-NL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nl-NL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GM Tubbergen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68673"/>
            <a:ext cx="8229600" cy="4276552"/>
          </a:xfrm>
        </p:spPr>
        <p:txBody>
          <a:bodyPr/>
          <a:lstStyle/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 deel: Nederlands, Engels, praktisch profieldeel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Profieldeel: 2 vakken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Vrije deel: 1 of 2 uit de resterende examenvakken</a:t>
            </a:r>
          </a:p>
        </p:txBody>
      </p:sp>
    </p:spTree>
    <p:extLst>
      <p:ext uri="{BB962C8B-B14F-4D97-AF65-F5344CB8AC3E}">
        <p14:creationId xmlns:p14="http://schemas.microsoft.com/office/powerpoint/2010/main" val="226855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2" y="332656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3/4 G/Mavo Almelo / Tubbergen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33135"/>
              </p:ext>
            </p:extLst>
          </p:nvPr>
        </p:nvGraphicFramePr>
        <p:xfrm>
          <a:off x="179513" y="1988840"/>
          <a:ext cx="8856983" cy="464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8635003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70104052"/>
                    </a:ext>
                  </a:extLst>
                </a:gridCol>
              </a:tblGrid>
              <a:tr h="604155">
                <a:tc>
                  <a:txBody>
                    <a:bodyPr/>
                    <a:lstStyle/>
                    <a:p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mavo</a:t>
                      </a:r>
                    </a:p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Almelo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G/mavo</a:t>
                      </a:r>
                    </a:p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Tubbergen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vmbo-K</a:t>
                      </a:r>
                    </a:p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Tubbergen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vmbo-B</a:t>
                      </a:r>
                    </a:p>
                    <a:p>
                      <a:r>
                        <a:rPr lang="nl-NL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Tubbergen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003">
                <a:tc>
                  <a:txBody>
                    <a:bodyPr/>
                    <a:lstStyle/>
                    <a:p>
                      <a:endParaRPr lang="nl-NL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Techniek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Landbouw/Groen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Zorg &amp; Welzijn</a:t>
                      </a:r>
                    </a:p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NL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nl-NL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</a:t>
                      </a: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(Ontwerpen,</a:t>
                      </a:r>
                      <a:r>
                        <a:rPr lang="nl-NL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Organiseren, Ondernemen)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Groen &amp; Ondernemen</a:t>
                      </a:r>
                    </a:p>
                    <a:p>
                      <a:pPr algn="ctr"/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Zorg</a:t>
                      </a:r>
                      <a:r>
                        <a:rPr lang="nl-NL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Leefstijl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155"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Praktijklessen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N.v.t.</a:t>
                      </a:r>
                      <a:r>
                        <a:rPr lang="nl-NL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uur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uur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Leerjaar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weken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weken van</a:t>
                      </a:r>
                    </a:p>
                    <a:p>
                      <a:r>
                        <a:rPr lang="nl-NL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uur</a:t>
                      </a:r>
                      <a:endParaRPr lang="nl-NL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uur</a:t>
                      </a:r>
                      <a:endParaRPr lang="nl-NL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Leerjaar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uur +</a:t>
                      </a:r>
                    </a:p>
                    <a:p>
                      <a:r>
                        <a:rPr lang="nl-NL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uur +</a:t>
                      </a:r>
                    </a:p>
                    <a:p>
                      <a:r>
                        <a:rPr lang="nl-NL" sz="18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week</a:t>
                      </a:r>
                      <a:endParaRPr lang="nl-NL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3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5"/>
            <a:ext cx="7020272" cy="1440161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doel van de stage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7632848" cy="45365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Maatschappelijke stage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Kennismaken met de samenleving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Instellingen, verenigingen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Beroepsoriënterende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stage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Ondersteuning van het door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 gekozen profiel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Kennismaken met zoveel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 beroepen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oriëntering weloverwogen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keuze maken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totaal hebben wij ruim 150 vaste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stageadressen in de gemeente Tubbergen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EAD18B0-C876-4952-A193-8B805474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140968"/>
            <a:ext cx="3259237" cy="16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D&amp;P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916832"/>
            <a:ext cx="7560840" cy="51845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technieken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je breed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oriënteren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kies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TechnO: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Gewerkt wordt aan onderdelen: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Techniek (o.a. installatietechniek, houtbewerking, lassen)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(o.a. robotica,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tekenen, webdesign)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(o.a. verkoop, offerte maken, voorraadbeheer)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zal zowel praktisch als theoretisch zijn</a:t>
            </a:r>
          </a:p>
        </p:txBody>
      </p:sp>
    </p:spTree>
    <p:extLst>
      <p:ext uri="{BB962C8B-B14F-4D97-AF65-F5344CB8AC3E}">
        <p14:creationId xmlns:p14="http://schemas.microsoft.com/office/powerpoint/2010/main" val="323932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 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Profieldelen en keuzevakken </a:t>
            </a:r>
          </a:p>
        </p:txBody>
      </p:sp>
      <p:sp>
        <p:nvSpPr>
          <p:cNvPr id="6" name="Rechthoek 5"/>
          <p:cNvSpPr/>
          <p:nvPr/>
        </p:nvSpPr>
        <p:spPr>
          <a:xfrm>
            <a:off x="179513" y="1916832"/>
            <a:ext cx="4464495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Verplichte profieldelen</a:t>
            </a:r>
          </a:p>
        </p:txBody>
      </p:sp>
      <p:sp>
        <p:nvSpPr>
          <p:cNvPr id="7" name="Rechthoek 6"/>
          <p:cNvSpPr/>
          <p:nvPr/>
        </p:nvSpPr>
        <p:spPr>
          <a:xfrm>
            <a:off x="4728173" y="1916832"/>
            <a:ext cx="4109278" cy="417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Keuzedelen  twee uit: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8" y="2348880"/>
            <a:ext cx="4166758" cy="360041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Het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organiseren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een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activiteit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23528" y="2775845"/>
            <a:ext cx="4166757" cy="360039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Multimediale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producten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maken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992641" y="2348881"/>
            <a:ext cx="3823962" cy="311698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Robotica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002109" y="5247729"/>
            <a:ext cx="3823962" cy="31684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Houden</a:t>
            </a:r>
            <a:r>
              <a:rPr lang="en-US" sz="1800" dirty="0"/>
              <a:t> van </a:t>
            </a:r>
            <a:r>
              <a:rPr lang="en-US" sz="1800" dirty="0" err="1"/>
              <a:t>dieren</a:t>
            </a:r>
            <a:endParaRPr lang="en-US" sz="1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992641" y="3157531"/>
            <a:ext cx="3823962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Booglassen</a:t>
            </a:r>
            <a:endParaRPr lang="en-US" sz="1800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4992641" y="2745542"/>
            <a:ext cx="3823962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Installatietechniek</a:t>
            </a:r>
            <a:endParaRPr lang="en-US" sz="1800" dirty="0"/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4992641" y="4837788"/>
            <a:ext cx="3823962" cy="32702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Groei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oogsten</a:t>
            </a:r>
            <a:endParaRPr lang="en-US" sz="1800" dirty="0"/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4992641" y="3582281"/>
            <a:ext cx="3823962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Verbrandingsmotoren</a:t>
            </a:r>
            <a:endParaRPr lang="en-US" sz="1800" dirty="0"/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4992641" y="4427847"/>
            <a:ext cx="3823962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Interieurontwerp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design</a:t>
            </a: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4992641" y="4005064"/>
            <a:ext cx="3823962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Fietstechniek</a:t>
            </a:r>
            <a:endParaRPr lang="en-US" sz="1800" dirty="0"/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5002109" y="5647491"/>
            <a:ext cx="3823962" cy="3270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Stages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technische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bedrijven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Profieldeel: Voorbeeld deeltaak</a:t>
            </a:r>
          </a:p>
        </p:txBody>
      </p:sp>
      <p:sp>
        <p:nvSpPr>
          <p:cNvPr id="6" name="Rechthoek 5"/>
          <p:cNvSpPr/>
          <p:nvPr/>
        </p:nvSpPr>
        <p:spPr>
          <a:xfrm>
            <a:off x="80372" y="1781291"/>
            <a:ext cx="4168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Profieldeel Module 4:</a:t>
            </a:r>
          </a:p>
          <a:p>
            <a:r>
              <a:rPr lang="nl-NL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Multimediale producten maken</a:t>
            </a:r>
            <a:br>
              <a:rPr lang="nl-NL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Onderdelen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digitaal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ontwerp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maken</a:t>
            </a:r>
            <a:endParaRPr lang="en-US" sz="1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film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maken</a:t>
            </a:r>
            <a:endParaRPr lang="en-US" sz="1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website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ontwerpen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samenstellen</a:t>
            </a:r>
            <a:endParaRPr lang="en-US" sz="1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applicatie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ontwerpen</a:t>
            </a:r>
            <a:r>
              <a:rPr lang="en-US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maken</a:t>
            </a:r>
            <a:endParaRPr lang="en-US" sz="1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i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Voorbeeld</a:t>
            </a:r>
            <a:r>
              <a:rPr lang="en-US" sz="18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1800" i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deeltaak</a:t>
            </a:r>
            <a:r>
              <a:rPr lang="en-US" sz="18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n-US" sz="18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 </a:t>
            </a:r>
            <a:r>
              <a:rPr lang="en-US" sz="1800" i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film </a:t>
            </a:r>
            <a:r>
              <a:rPr lang="en-US" sz="1800" i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maken</a:t>
            </a:r>
            <a:r>
              <a:rPr lang="en-US" sz="18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  </a:t>
            </a:r>
            <a:endParaRPr lang="nl-NL" sz="1800" i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355976" y="1988840"/>
            <a:ext cx="478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800" dirty="0"/>
          </a:p>
        </p:txBody>
      </p:sp>
      <p:pic>
        <p:nvPicPr>
          <p:cNvPr id="8" name="Afbeelding 7"/>
          <p:cNvPicPr/>
          <p:nvPr/>
        </p:nvPicPr>
        <p:blipFill rotWithShape="1">
          <a:blip r:embed="rId2"/>
          <a:srcRect l="34922" t="21284" r="35448" b="36697"/>
          <a:stretch/>
        </p:blipFill>
        <p:spPr bwMode="auto">
          <a:xfrm>
            <a:off x="4427984" y="1936335"/>
            <a:ext cx="4536504" cy="473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3851412" y="6453916"/>
            <a:ext cx="504564" cy="21544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26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Vakkenpakket</a:t>
            </a:r>
          </a:p>
        </p:txBody>
      </p:sp>
      <p:sp>
        <p:nvSpPr>
          <p:cNvPr id="8" name="Rechthoek 7"/>
          <p:cNvSpPr/>
          <p:nvPr/>
        </p:nvSpPr>
        <p:spPr>
          <a:xfrm>
            <a:off x="179512" y="1988840"/>
            <a:ext cx="4320480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Gemeenschappelijke vakken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622" y="2492896"/>
            <a:ext cx="4032260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Nederlands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Engels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Maatschappijleer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Lichamelijke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opvoeding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Kunstvak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Geschiedenis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Duits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95292" y="1988840"/>
            <a:ext cx="4363867" cy="259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Profiel- en keuzevakken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716016" y="2492896"/>
            <a:ext cx="4104456" cy="1944216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Profielgebonden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vakken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, 2 </a:t>
            </a: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4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Wiskunde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verplicht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Natuurkunde,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Biologie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Economie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0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D&amp;P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 &amp; Ondernemen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916832"/>
            <a:ext cx="9144000" cy="468052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leerling weet het en kiest voor een 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Groen-brede opleiding in klas 3 en 4 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Gewerkt wordt aan onderdelen: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Groene ruimte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zal zowel praktisch als theoretisch zijn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456884" cy="1512168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Programma voor vanavond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568952" cy="4608512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Opening en voorstellen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Algemene informatie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Dhr. F. Asbreuk		Teamleider vmbo/mavo</a:t>
            </a:r>
          </a:p>
          <a:p>
            <a:pPr lvl="1"/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Keuzetraject 2GM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Dhr. H. Braakhuis		Decaan vmbo/mavo</a:t>
            </a:r>
          </a:p>
          <a:p>
            <a:pPr marL="457200" lvl="1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291720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521242" cy="149647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 &amp; Ondernemen 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Profieldelen en keuzevakken </a:t>
            </a:r>
          </a:p>
        </p:txBody>
      </p:sp>
      <p:sp>
        <p:nvSpPr>
          <p:cNvPr id="7" name="Rechthoek 6"/>
          <p:cNvSpPr/>
          <p:nvPr/>
        </p:nvSpPr>
        <p:spPr>
          <a:xfrm>
            <a:off x="4849727" y="1988840"/>
            <a:ext cx="4042092" cy="4464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Keuzedelen  twee uit:</a:t>
            </a:r>
            <a:endParaRPr lang="nl-N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997937" y="2860113"/>
            <a:ext cx="3744416" cy="360039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Tussen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productie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verkoop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1915" y="3278088"/>
            <a:ext cx="3747861" cy="37573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Vergroening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stedelijke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omgeving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997936" y="4150827"/>
            <a:ext cx="3744416" cy="37774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Booglassen</a:t>
            </a:r>
            <a:endParaRPr lang="en-US" sz="1800" dirty="0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4997936" y="2449046"/>
            <a:ext cx="3744416" cy="36510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Houden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dieren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4997936" y="5876802"/>
            <a:ext cx="3744416" cy="37774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Stages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groene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bedrijven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4997936" y="5008039"/>
            <a:ext cx="3744416" cy="37774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Installatietechniek</a:t>
            </a:r>
            <a:endParaRPr lang="en-US" sz="1800" dirty="0"/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4997936" y="5436645"/>
            <a:ext cx="3744416" cy="37774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Verbrandingsmotoren</a:t>
            </a:r>
            <a:endParaRPr lang="en-US" sz="1800" dirty="0"/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4997936" y="3696861"/>
            <a:ext cx="3744416" cy="377746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Robotica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4997936" y="4604793"/>
            <a:ext cx="3744416" cy="32702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Interieurontwerp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design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32707A5-ADBD-4B6B-9435-9924F4711DC7}"/>
              </a:ext>
            </a:extLst>
          </p:cNvPr>
          <p:cNvSpPr/>
          <p:nvPr/>
        </p:nvSpPr>
        <p:spPr>
          <a:xfrm>
            <a:off x="252181" y="1988840"/>
            <a:ext cx="4464495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Verplichte profieldelen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426438DB-DAD5-4985-9DD8-A4FA7458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96" y="2420888"/>
            <a:ext cx="4166758" cy="36004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Het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organiseren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een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activiteit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2ABEBF28-8F74-4FB9-86F0-517197AD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96" y="2847853"/>
            <a:ext cx="4166757" cy="360039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Multimediale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producten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maken</a:t>
            </a:r>
          </a:p>
        </p:txBody>
      </p:sp>
    </p:spTree>
    <p:extLst>
      <p:ext uri="{BB962C8B-B14F-4D97-AF65-F5344CB8AC3E}">
        <p14:creationId xmlns:p14="http://schemas.microsoft.com/office/powerpoint/2010/main" val="93190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 &amp; Ondernemen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Vakkenpakket</a:t>
            </a:r>
          </a:p>
        </p:txBody>
      </p:sp>
      <p:sp>
        <p:nvSpPr>
          <p:cNvPr id="8" name="Rechthoek 7"/>
          <p:cNvSpPr/>
          <p:nvPr/>
        </p:nvSpPr>
        <p:spPr>
          <a:xfrm>
            <a:off x="179512" y="1988840"/>
            <a:ext cx="4320480" cy="3528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Gemeenschappelijke vakken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622" y="2492896"/>
            <a:ext cx="4032260" cy="2880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Nederlands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Engels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Maatschappijleer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Lichamelijke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opvoeding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Kunstvak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Geschiedenis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Duits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87395" y="1988840"/>
            <a:ext cx="4320480" cy="259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Profiel en keuzevakken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AE1CEC-29F7-4B89-903F-B5DFD9DF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407" y="2492896"/>
            <a:ext cx="4104456" cy="19442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Profielgebonden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vakken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, 2 </a:t>
            </a: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 4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Wiskunde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verplicht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Natuurkunde,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Biologie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Economie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Zorg en Welzijn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&amp; Leefstijl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060848"/>
            <a:ext cx="8280920" cy="432048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leerling weet het en kiest voor een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en Welzijn brede opleiding in klas 3 en 4 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Gewerkt wordt aan onderdelen: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Ouderenzorg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voor kinderen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Uiterlijke verzorging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zal zowel praktisch </a:t>
            </a:r>
          </a:p>
          <a:p>
            <a:pPr marL="400050" lvl="1" indent="0">
              <a:buNone/>
            </a:pP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theoretisch zijn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612996"/>
            <a:ext cx="37809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&amp; Leefstijl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Profieldelen en keuzevakken</a:t>
            </a:r>
          </a:p>
        </p:txBody>
      </p:sp>
      <p:sp>
        <p:nvSpPr>
          <p:cNvPr id="6" name="Rechthoek 5"/>
          <p:cNvSpPr/>
          <p:nvPr/>
        </p:nvSpPr>
        <p:spPr>
          <a:xfrm>
            <a:off x="252811" y="1910727"/>
            <a:ext cx="4464495" cy="1429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Profieldelen</a:t>
            </a:r>
          </a:p>
        </p:txBody>
      </p:sp>
      <p:sp>
        <p:nvSpPr>
          <p:cNvPr id="7" name="Rechthoek 6"/>
          <p:cNvSpPr/>
          <p:nvPr/>
        </p:nvSpPr>
        <p:spPr>
          <a:xfrm>
            <a:off x="4854565" y="1910727"/>
            <a:ext cx="4109278" cy="4470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Profiel- en keuzedelen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23528" y="2344439"/>
            <a:ext cx="4170591" cy="375734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Mens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activiteit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528" y="2810690"/>
            <a:ext cx="4170590" cy="378802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Mens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zorg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991396" y="2366475"/>
            <a:ext cx="3822536" cy="318929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Facilitaire</a:t>
            </a:r>
            <a:r>
              <a:rPr lang="en-US" sz="1800" dirty="0"/>
              <a:t> </a:t>
            </a:r>
            <a:r>
              <a:rPr lang="en-US" sz="1800" dirty="0" err="1"/>
              <a:t>dienstverlening</a:t>
            </a:r>
            <a:endParaRPr lang="en-US" sz="1800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5015449" y="5945608"/>
            <a:ext cx="3822536" cy="3247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Stages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instellingen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bedrijven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002707" y="2762762"/>
            <a:ext cx="3822536" cy="389242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Kennismaken</a:t>
            </a:r>
            <a:r>
              <a:rPr lang="en-US" sz="1800" dirty="0"/>
              <a:t> </a:t>
            </a:r>
            <a:r>
              <a:rPr lang="en-US" sz="1800" dirty="0" err="1"/>
              <a:t>uiterlijke</a:t>
            </a:r>
            <a:r>
              <a:rPr lang="en-US" sz="1800" dirty="0"/>
              <a:t> </a:t>
            </a:r>
            <a:r>
              <a:rPr lang="en-US" sz="1800" dirty="0" err="1"/>
              <a:t>verzorging</a:t>
            </a:r>
            <a:endParaRPr lang="en-US" sz="1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997936" y="3620100"/>
            <a:ext cx="3822536" cy="318929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Assisteren</a:t>
            </a:r>
            <a:r>
              <a:rPr lang="en-US" sz="1800" dirty="0"/>
              <a:t> in de </a:t>
            </a:r>
            <a:r>
              <a:rPr lang="en-US" sz="1800" dirty="0" err="1"/>
              <a:t>gezondheidszorg</a:t>
            </a:r>
            <a:endParaRPr lang="en-US" sz="1800" dirty="0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5009466" y="5588203"/>
            <a:ext cx="3822536" cy="30825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Houden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dieren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5013516" y="4804374"/>
            <a:ext cx="3822536" cy="318929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Voorkomen</a:t>
            </a:r>
            <a:r>
              <a:rPr lang="en-US" sz="1800" dirty="0"/>
              <a:t> van </a:t>
            </a:r>
            <a:r>
              <a:rPr lang="en-US" sz="1800" dirty="0" err="1"/>
              <a:t>ongevallen</a:t>
            </a:r>
            <a:endParaRPr lang="en-US" sz="1800" dirty="0"/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4997936" y="3214335"/>
            <a:ext cx="3822536" cy="323065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/>
              <a:t>Sport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bewegen</a:t>
            </a:r>
            <a:endParaRPr lang="en-US" sz="1800" dirty="0"/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5013516" y="4404220"/>
            <a:ext cx="3822536" cy="318929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Welzijn</a:t>
            </a:r>
            <a:r>
              <a:rPr lang="en-US" sz="1800" dirty="0"/>
              <a:t> </a:t>
            </a:r>
            <a:r>
              <a:rPr lang="en-US" sz="1800" dirty="0" err="1"/>
              <a:t>volwassene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oudere</a:t>
            </a:r>
            <a:endParaRPr lang="en-US" sz="1800" dirty="0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5013516" y="4004066"/>
            <a:ext cx="3822536" cy="318929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/>
              <a:t>Welzijn</a:t>
            </a:r>
            <a:r>
              <a:rPr lang="en-US" sz="1800" dirty="0"/>
              <a:t> </a:t>
            </a:r>
            <a:r>
              <a:rPr lang="en-US" sz="1800" dirty="0" err="1"/>
              <a:t>jongere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kind</a:t>
            </a: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5009466" y="5204528"/>
            <a:ext cx="3822536" cy="308255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Robotica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020272" cy="144016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&amp; Leefstijl</a:t>
            </a:r>
            <a:b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Vakkenpakket</a:t>
            </a:r>
          </a:p>
        </p:txBody>
      </p:sp>
      <p:sp>
        <p:nvSpPr>
          <p:cNvPr id="8" name="Rechthoek 7"/>
          <p:cNvSpPr/>
          <p:nvPr/>
        </p:nvSpPr>
        <p:spPr>
          <a:xfrm>
            <a:off x="179512" y="1988840"/>
            <a:ext cx="4320480" cy="36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Gemeenschappelijke vakken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23622" y="2492896"/>
            <a:ext cx="4032260" cy="2952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Nederlands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Engels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Maatschappijleer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Lichamelijke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opvoeding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Kunstvak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Wiskunde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Geschiedenis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Duits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87395" y="1988840"/>
            <a:ext cx="4320480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Profiel- en keuzevakken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788024" y="2492896"/>
            <a:ext cx="4112004" cy="2304256"/>
          </a:xfrm>
          <a:prstGeom prst="rect">
            <a:avLst/>
          </a:prstGeom>
          <a:solidFill>
            <a:srgbClr val="558ED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00" b="1" dirty="0" err="1">
                <a:solidFill>
                  <a:schemeClr val="tx2">
                    <a:lumMod val="75000"/>
                  </a:schemeClr>
                </a:solidFill>
              </a:rPr>
              <a:t>Profielgebonden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Biologie</a:t>
            </a:r>
          </a:p>
          <a:p>
            <a:pPr marL="0" indent="0" algn="ctr">
              <a:buNone/>
            </a:pPr>
            <a:r>
              <a:rPr lang="en-US" sz="2200" b="1" dirty="0"/>
              <a:t>2e profielvak </a:t>
            </a:r>
            <a:r>
              <a:rPr lang="en-US" sz="2200" b="1" dirty="0" err="1"/>
              <a:t>keuze</a:t>
            </a:r>
            <a:r>
              <a:rPr lang="en-US" sz="2200" b="1" dirty="0"/>
              <a:t> </a:t>
            </a:r>
            <a:r>
              <a:rPr lang="en-US" sz="2200" b="1" dirty="0" err="1"/>
              <a:t>uit</a:t>
            </a:r>
            <a:r>
              <a:rPr lang="en-US" sz="2200" b="1" dirty="0"/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Wiskunde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en/of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Geschiedenis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200" b="1" dirty="0"/>
              <a:t>Extra </a:t>
            </a:r>
            <a:r>
              <a:rPr lang="en-US" sz="2200" b="1" dirty="0" err="1"/>
              <a:t>vak</a:t>
            </a:r>
            <a:r>
              <a:rPr lang="en-US" sz="2200" b="1" dirty="0"/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Natuurkunde of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Economie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5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674"/>
            <a:ext cx="7094339" cy="1487150"/>
          </a:xfrm>
        </p:spPr>
        <p:txBody>
          <a:bodyPr/>
          <a:lstStyle/>
          <a:p>
            <a:pPr algn="l" eaLnBrk="1" hangingPunct="1"/>
            <a:r>
              <a:rPr lang="en-US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en-US" altLang="nl-NL" sz="3200" b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mavo</a:t>
            </a:r>
            <a:r>
              <a:rPr lang="en-US" altLang="nl-NL" sz="32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4 </a:t>
            </a:r>
            <a:r>
              <a:rPr lang="en-US" altLang="nl-NL" sz="3200" b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havo</a:t>
            </a:r>
            <a:endParaRPr lang="en-US" altLang="nl-NL" sz="3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3"/>
            <a:ext cx="8485223" cy="4248471"/>
          </a:xfrm>
        </p:spPr>
        <p:txBody>
          <a:bodyPr/>
          <a:lstStyle/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Voorgeschreven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Ne, En, ma, lo,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ckv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Bijna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havo-profielvakken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minimaal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t/m 3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mavo</a:t>
            </a: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profielen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volgende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verplichting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CM: 	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</a:t>
            </a:r>
            <a:r>
              <a:rPr lang="en-US" altLang="nl-NL" sz="2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mvt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EM: 	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wiA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wiB</a:t>
            </a: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NG: 	ns2, bi +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wiA</a:t>
            </a: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wiB</a:t>
            </a:r>
            <a:endParaRPr lang="en-US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NT: 	ns1, ns2 + </a:t>
            </a:r>
            <a:r>
              <a:rPr lang="en-US" alt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wiB</a:t>
            </a: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575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41" name="Group 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04539"/>
              </p:ext>
            </p:extLst>
          </p:nvPr>
        </p:nvGraphicFramePr>
        <p:xfrm>
          <a:off x="179512" y="1988840"/>
          <a:ext cx="8856984" cy="4752528"/>
        </p:xfrm>
        <a:graphic>
          <a:graphicData uri="http://schemas.openxmlformats.org/drawingml/2006/table">
            <a:tbl>
              <a:tblPr/>
              <a:tblGrid>
                <a:gridCol w="34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Ongediplomeerd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Entree-opleiding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Basisberoeps</a:t>
                      </a: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-gerichte leerweg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Basisopleidingen (niveau 2)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BOL en BBL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Kaderberoepsgerichte leerweg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Vakopleidingen  (niveau 3 of 4)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BOL (en BBL)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Mavo en gemengde leerweg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Middenkaderopleidingen (niveau 4)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BOL (en BBL)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05378"/>
                  </a:ext>
                </a:extLst>
              </a:tr>
              <a:tr h="894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Havo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0" y="692696"/>
            <a:ext cx="7812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Doorstroom naar vervolgonderwijs</a:t>
            </a:r>
          </a:p>
        </p:txBody>
      </p:sp>
    </p:spTree>
    <p:extLst>
      <p:ext uri="{BB962C8B-B14F-4D97-AF65-F5344CB8AC3E}">
        <p14:creationId xmlns:p14="http://schemas.microsoft.com/office/powerpoint/2010/main" val="29589877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380312" cy="1512168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Uitstroom 4G/mavo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CEB30EE-909C-43D0-A0C5-6D49EF1BF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43790"/>
              </p:ext>
            </p:extLst>
          </p:nvPr>
        </p:nvGraphicFramePr>
        <p:xfrm>
          <a:off x="0" y="1772816"/>
          <a:ext cx="9180512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256">
                  <a:extLst>
                    <a:ext uri="{9D8B030D-6E8A-4147-A177-3AD203B41FA5}">
                      <a16:colId xmlns:a16="http://schemas.microsoft.com/office/drawing/2014/main" val="2829655364"/>
                    </a:ext>
                  </a:extLst>
                </a:gridCol>
                <a:gridCol w="4590256">
                  <a:extLst>
                    <a:ext uri="{9D8B030D-6E8A-4147-A177-3AD203B41FA5}">
                      <a16:colId xmlns:a16="http://schemas.microsoft.com/office/drawing/2014/main" val="3131918974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Middenkader Elektrotechniek (4)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Werktuigbouw (2)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Veehouderij (1)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Verpleegkunde (3)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Middenkader Bouw (3)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Bouw/timmeren (1)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Meubel/interieurbouw (1)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Werkvoorbereider 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Water/cultuur management (1)</a:t>
                      </a:r>
                    </a:p>
                    <a:p>
                      <a:pPr marL="0" indent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Hovenier (1)</a:t>
                      </a:r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Onderwijsassistente (3)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en-US" altLang="nl-NL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Mediavormgeving</a:t>
                      </a:r>
                      <a:r>
                        <a:rPr lang="en-US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(2) </a:t>
                      </a:r>
                      <a:endParaRPr lang="nl-NL" altLang="nl-NL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Pedagogisch medewerker (2)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Medewerker 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maatschappelijke zorg (3)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Toeristisch informatrice (2)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Marketing communicatie (1)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Schoonheid </a:t>
                      </a:r>
                      <a:r>
                        <a:rPr lang="nl-NL" altLang="nl-NL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Welness</a:t>
                      </a: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(2)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Natuur/bosbeheer (1)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Loonwerk (1)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nl-NL" altLang="nl-NL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Havo (5)</a:t>
                      </a:r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615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1878"/>
            <a:ext cx="7380312" cy="1512945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LOB: hulp bij kiezen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916833"/>
            <a:ext cx="6913562" cy="288032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Praktische kennismaking profielen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 </a:t>
            </a: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Qompas</a:t>
            </a: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/keuzebegeleiding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Gastdocenten/excursies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Beroepsinteressetest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dagen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Persoonlijk gesprek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F80D4E-3864-493F-81B5-7E6B3E643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28265"/>
            <a:ext cx="4030790" cy="26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3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6858000" cy="1440160"/>
          </a:xfrm>
        </p:spPr>
        <p:txBody>
          <a:bodyPr/>
          <a:lstStyle/>
          <a:p>
            <a:pPr algn="l" eaLnBrk="1" hangingPunct="1"/>
            <a:r>
              <a:rPr lang="nl-NL" altLang="nl-NL" sz="2400" b="0" i="1" dirty="0"/>
              <a:t> </a:t>
            </a:r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Tijdlijn keuzetraject 2GM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5" y="1916833"/>
            <a:ext cx="3528392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november: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3 - 7 februari: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februari: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 februari: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maart: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maart: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maart: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juli: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71E23-54C1-4A88-9A86-C62B94F4C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590" y="1916834"/>
            <a:ext cx="574089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keuzetraject-lessen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loopbaan activiteiten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pakketkeuzeavond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beroepsinteressetest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praktische kennismaking profielen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voorlopige keuze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definitieve keuze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eindrapport, plaatsing ‘20-’21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0450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001580" y="5913453"/>
            <a:ext cx="7163573" cy="619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32656"/>
            <a:ext cx="7020272" cy="151394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3200" dirty="0"/>
              <a:t>VMBO met aansluiting MBO/HBO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01580" y="3678202"/>
            <a:ext cx="468052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41197" y="6026683"/>
            <a:ext cx="2166415" cy="41638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Kader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418221" y="6018252"/>
            <a:ext cx="2151349" cy="4196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Gemengd/mavo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884346" y="6014621"/>
            <a:ext cx="2174580" cy="4196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01581" y="2926638"/>
            <a:ext cx="4680519" cy="686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141197" y="5415669"/>
            <a:ext cx="1270768" cy="36036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9ED3D7"/>
              </a:gs>
            </a:gsLst>
            <a:lin ang="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1BK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512944" y="5415669"/>
            <a:ext cx="2199504" cy="360363"/>
          </a:xfrm>
          <a:prstGeom prst="rect">
            <a:avLst/>
          </a:prstGeom>
          <a:gradFill>
            <a:gsLst>
              <a:gs pos="0">
                <a:srgbClr val="9ED3D7"/>
              </a:gs>
              <a:gs pos="100000">
                <a:srgbClr val="72BFC5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1KG/mavo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147523" y="4885152"/>
            <a:ext cx="2166415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2K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141197" y="4340657"/>
            <a:ext cx="2166415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3K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141197" y="3805371"/>
            <a:ext cx="2166415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4K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141197" y="3034217"/>
            <a:ext cx="2158731" cy="4767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Niveau 3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27791" y="2929916"/>
            <a:ext cx="742572" cy="683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MBO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27791" y="3678201"/>
            <a:ext cx="742572" cy="2854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vmbo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7E6DB52-DAB9-4FE4-B6F5-E7FD54D5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5" y="2926638"/>
            <a:ext cx="2369018" cy="2915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5E69EB9A-923A-4C72-A4B5-535A2E37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2030728"/>
            <a:ext cx="2369018" cy="779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90672" y="4876804"/>
            <a:ext cx="2168752" cy="360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 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884346" y="4321461"/>
            <a:ext cx="2174580" cy="3750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 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884346" y="3800911"/>
            <a:ext cx="2174580" cy="360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 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5881855" y="2158636"/>
            <a:ext cx="2177071" cy="5406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HBO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753FF677-DDE2-413D-ABEA-6371F7FC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316" y="4884004"/>
            <a:ext cx="2168752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2GM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BA4351F9-7974-4F8F-A5D0-E6856D35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90" y="4328661"/>
            <a:ext cx="2174580" cy="3750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3GM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18157417-00D6-4872-ADF8-9EE29109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90" y="3808111"/>
            <a:ext cx="2174580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4GM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B1874630-4D4D-4CBE-9312-3D126D6B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70" y="3038710"/>
            <a:ext cx="2156565" cy="4767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Niveau 4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13427" y="5419290"/>
            <a:ext cx="1735994" cy="360363"/>
          </a:xfrm>
          <a:prstGeom prst="rect">
            <a:avLst/>
          </a:prstGeom>
          <a:gradFill>
            <a:gsLst>
              <a:gs pos="0">
                <a:srgbClr val="72BFC5"/>
              </a:gs>
              <a:gs pos="100000">
                <a:srgbClr val="3C8C93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1mavo/havo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A3E86144-98D1-4770-81C9-9010C9DE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400" y="5412090"/>
            <a:ext cx="1408526" cy="360363"/>
          </a:xfrm>
          <a:prstGeom prst="rect">
            <a:avLst/>
          </a:prstGeom>
          <a:gradFill>
            <a:gsLst>
              <a:gs pos="0">
                <a:srgbClr val="3C8C93"/>
              </a:gs>
              <a:gs pos="100000">
                <a:schemeClr val="tx2">
                  <a:lumMod val="75000"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1havo/vwo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027D4BF7-551E-4208-AD04-7F66981E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688" y="2030728"/>
            <a:ext cx="742572" cy="779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HBO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7A704BA9-EC89-401F-B0D4-3B3129BD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688" y="2926637"/>
            <a:ext cx="742572" cy="3605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42A0D755-5B85-4BA0-A190-5F85389B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72" y="3259696"/>
            <a:ext cx="2174580" cy="360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 havo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43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32656"/>
            <a:ext cx="7308304" cy="1512168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contacten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80" y="1843807"/>
            <a:ext cx="8424936" cy="482555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Ouderavonden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sz="18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Algemene ouderavond 2GM:	10 september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sz="18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Vakdocentenavond:		10/11 december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sz="1800" dirty="0">
                <a:solidFill>
                  <a:srgbClr val="9AB8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Pakketkeuzeavond 2GM: 	5 februari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Vakdocentenavond:		20/21 april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Tussentijds contact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alt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alt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Decaan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alt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Teamleider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nl-NL" alt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Vakdocenten</a:t>
            </a:r>
            <a:endParaRPr lang="nl-NL" altLang="nl-NL" sz="2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843338" y="2457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27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064896" cy="144016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Profielkeuze</a:t>
            </a:r>
            <a:r>
              <a:rPr lang="en-US" sz="3200" dirty="0">
                <a:solidFill>
                  <a:schemeClr val="bg1"/>
                </a:solidFill>
              </a:rPr>
              <a:t>: de </a:t>
            </a:r>
            <a:r>
              <a:rPr lang="en-US" sz="3200" dirty="0" err="1">
                <a:solidFill>
                  <a:schemeClr val="bg1"/>
                </a:solidFill>
              </a:rPr>
              <a:t>heer</a:t>
            </a:r>
            <a:r>
              <a:rPr lang="en-US" sz="3200" dirty="0">
                <a:solidFill>
                  <a:schemeClr val="bg1"/>
                </a:solidFill>
              </a:rPr>
              <a:t> Braakhuis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Algemeen</a:t>
            </a:r>
            <a:r>
              <a:rPr lang="en-US" sz="3200" dirty="0">
                <a:solidFill>
                  <a:schemeClr val="bg1"/>
                </a:solidFill>
              </a:rPr>
              <a:t>: de </a:t>
            </a:r>
            <a:r>
              <a:rPr lang="en-US" sz="3200" dirty="0" err="1">
                <a:solidFill>
                  <a:schemeClr val="bg1"/>
                </a:solidFill>
              </a:rPr>
              <a:t>heer</a:t>
            </a:r>
            <a:r>
              <a:rPr lang="en-US" sz="3200" dirty="0">
                <a:solidFill>
                  <a:schemeClr val="bg1"/>
                </a:solidFill>
              </a:rPr>
              <a:t> Asbreuk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De </a:t>
            </a:r>
            <a:r>
              <a:rPr lang="en-US" sz="3200" dirty="0" err="1">
                <a:solidFill>
                  <a:schemeClr val="bg1"/>
                </a:solidFill>
              </a:rPr>
              <a:t>presentatie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staat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vanaf</a:t>
            </a:r>
            <a:r>
              <a:rPr lang="en-US" sz="3200" dirty="0">
                <a:solidFill>
                  <a:schemeClr val="bg1"/>
                </a:solidFill>
              </a:rPr>
              <a:t> morgen </a:t>
            </a:r>
            <a:r>
              <a:rPr lang="en-US" sz="3200" dirty="0" err="1">
                <a:solidFill>
                  <a:schemeClr val="bg1"/>
                </a:solidFill>
              </a:rPr>
              <a:t>ook</a:t>
            </a:r>
            <a:r>
              <a:rPr lang="en-US" sz="3200" dirty="0">
                <a:solidFill>
                  <a:schemeClr val="bg1"/>
                </a:solidFill>
              </a:rPr>
              <a:t> op de website van Canisius.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F3D21B2-0FE5-4535-A026-6E7F884B9A26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70202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</a:rPr>
              <a:t>Voor vragen zijn wij nu beschikbaar:</a:t>
            </a:r>
          </a:p>
        </p:txBody>
      </p:sp>
    </p:spTree>
    <p:extLst>
      <p:ext uri="{BB962C8B-B14F-4D97-AF65-F5344CB8AC3E}">
        <p14:creationId xmlns:p14="http://schemas.microsoft.com/office/powerpoint/2010/main" val="3803901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5"/>
            <a:ext cx="7020272" cy="1440161"/>
          </a:xfrm>
        </p:spPr>
        <p:txBody>
          <a:bodyPr/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Sluiting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2996952"/>
            <a:ext cx="7416824" cy="1995488"/>
          </a:xfrm>
        </p:spPr>
        <p:txBody>
          <a:bodyPr/>
          <a:lstStyle/>
          <a:p>
            <a:endParaRPr lang="nl-NL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 voor uw komst </a:t>
            </a:r>
          </a:p>
          <a:p>
            <a:pPr algn="ctr">
              <a:buFont typeface="Wingdings" pitchFamily="2" charset="2"/>
              <a:buNone/>
            </a:pP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graag tot ziens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42196"/>
              </p:ext>
            </p:extLst>
          </p:nvPr>
        </p:nvGraphicFramePr>
        <p:xfrm>
          <a:off x="542602" y="2112963"/>
          <a:ext cx="8058796" cy="3503916"/>
        </p:xfrm>
        <a:graphic>
          <a:graphicData uri="http://schemas.openxmlformats.org/drawingml/2006/table">
            <a:tbl>
              <a:tblPr firstRow="1" firstCol="1" bandRow="1"/>
              <a:tblGrid>
                <a:gridCol w="222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2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Bespreken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Rechtstreeks bevorderde leerlingen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Via 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dvb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bevorderde lln.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Max. aantal tekortpunten 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Max. tekort  Ne/En/</a:t>
                      </a:r>
                      <a:r>
                        <a:rPr lang="nl-NL" sz="1600" b="1" dirty="0" err="1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Wi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Gemiddelde rapportcijfers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  <a:sym typeface="Symbol"/>
                        </a:rPr>
                        <a:t>(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7,5)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6,0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5,7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&lt; 5,7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Plaatsing in: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3H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3GM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3K of 3GM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3K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3K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77788" y="4884738"/>
            <a:ext cx="647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A7F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588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2F426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nl-NL" sz="1400" b="1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  <p:sp>
        <p:nvSpPr>
          <p:cNvPr id="16443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668344" cy="1486620"/>
          </a:xfrm>
          <a:noFill/>
        </p:spPr>
        <p:txBody>
          <a:bodyPr/>
          <a:lstStyle/>
          <a:p>
            <a:pPr algn="l" eaLnBrk="1" hangingPunct="1"/>
            <a:r>
              <a:rPr lang="nl-NL" altLang="nl-NL" sz="2800" dirty="0">
                <a:solidFill>
                  <a:schemeClr val="tx1"/>
                </a:solidFill>
              </a:rPr>
              <a:t/>
            </a:r>
            <a:br>
              <a:rPr lang="nl-NL" altLang="nl-NL" sz="2800" dirty="0">
                <a:solidFill>
                  <a:schemeClr val="tx1"/>
                </a:solidFill>
              </a:rPr>
            </a:br>
            <a:r>
              <a:rPr lang="nl-NL" altLang="nl-NL" sz="3200" dirty="0"/>
              <a:t>Bevordering/plaatsing 2GM</a:t>
            </a:r>
            <a:r>
              <a:rPr lang="nl-NL" altLang="nl-NL" sz="2800" dirty="0">
                <a:solidFill>
                  <a:schemeClr val="bg1"/>
                </a:solidFill>
              </a:rPr>
              <a:t/>
            </a:r>
            <a:br>
              <a:rPr lang="nl-NL" altLang="nl-NL" sz="2800" dirty="0">
                <a:solidFill>
                  <a:schemeClr val="bg1"/>
                </a:solidFill>
              </a:rPr>
            </a:br>
            <a:endParaRPr lang="nl-NL" altLang="nl-NL" sz="2800" dirty="0">
              <a:solidFill>
                <a:schemeClr val="bg1"/>
              </a:solidFill>
            </a:endParaRPr>
          </a:p>
        </p:txBody>
      </p:sp>
      <p:sp>
        <p:nvSpPr>
          <p:cNvPr id="16444" name="Text Box 93"/>
          <p:cNvSpPr txBox="1">
            <a:spLocks noChangeArrowheads="1"/>
          </p:cNvSpPr>
          <p:nvPr/>
        </p:nvSpPr>
        <p:spPr bwMode="auto">
          <a:xfrm>
            <a:off x="2195736" y="5910566"/>
            <a:ext cx="6377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588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2F426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b="1" dirty="0">
                <a:solidFill>
                  <a:schemeClr val="bg1"/>
                </a:solidFill>
              </a:rPr>
              <a:t>3K, 3GM of misschien 3H?</a:t>
            </a:r>
          </a:p>
        </p:txBody>
      </p:sp>
      <p:sp>
        <p:nvSpPr>
          <p:cNvPr id="16445" name="Rectangle 94"/>
          <p:cNvSpPr>
            <a:spLocks noChangeArrowheads="1"/>
          </p:cNvSpPr>
          <p:nvPr/>
        </p:nvSpPr>
        <p:spPr bwMode="auto">
          <a:xfrm>
            <a:off x="-396875" y="597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588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2F426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1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0CEDD-173D-4A25-9744-1400DDA5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76672"/>
            <a:ext cx="7667625" cy="922338"/>
          </a:xfrm>
        </p:spPr>
        <p:txBody>
          <a:bodyPr/>
          <a:lstStyle/>
          <a:p>
            <a:pPr algn="l"/>
            <a:r>
              <a:rPr lang="nl-NL" dirty="0"/>
              <a:t>Profielen in het vmbo</a:t>
            </a:r>
          </a:p>
        </p:txBody>
      </p:sp>
      <p:pic>
        <p:nvPicPr>
          <p:cNvPr id="4" name="VMBO animatie vernieuwing in het vmbo (1)">
            <a:hlinkClick r:id="" action="ppaction://media"/>
            <a:extLst>
              <a:ext uri="{FF2B5EF4-FFF2-40B4-BE49-F238E27FC236}">
                <a16:creationId xmlns:a16="http://schemas.microsoft.com/office/drawing/2014/main" id="{62E8BCBF-FD3C-486A-A796-38BE2317B9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4" y="1714675"/>
            <a:ext cx="9144764" cy="5143325"/>
          </a:xfrm>
        </p:spPr>
      </p:pic>
    </p:spTree>
    <p:extLst>
      <p:ext uri="{BB962C8B-B14F-4D97-AF65-F5344CB8AC3E}">
        <p14:creationId xmlns:p14="http://schemas.microsoft.com/office/powerpoint/2010/main" val="24686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6858000" cy="1440160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gaat om drie keuzes ….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9073256" cy="42484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iedere leerling die overgaat: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 profiel?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 uit profielaanbod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vakken?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 deel, profieldeel en vrije deel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locatie?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Canisius Tubbergen, Canisius Slot …of elders?</a:t>
            </a: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eaLnBrk="1" hangingPunct="1"/>
            <a:endParaRPr lang="nl-NL" altLang="nl-NL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6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80" y="332656"/>
            <a:ext cx="7723172" cy="1512168"/>
          </a:xfrm>
        </p:spPr>
        <p:txBody>
          <a:bodyPr/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10 profielen in het vmbo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060848"/>
            <a:ext cx="8928992" cy="4672880"/>
          </a:xfrm>
        </p:spPr>
        <p:txBody>
          <a:bodyPr/>
          <a:lstStyle/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Bouwen, Wonen en Interieur</a:t>
            </a:r>
          </a:p>
          <a:p>
            <a:r>
              <a:rPr lang="en-US" sz="24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Dienstverlening</a:t>
            </a:r>
            <a:r>
              <a:rPr 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24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Producten</a:t>
            </a:r>
            <a:r>
              <a:rPr 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</a:t>
            </a:r>
            <a:endParaRPr lang="nl-NL" sz="2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Dienstverlening en Producten Groen &amp; Ondernemen 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&amp; Ondernemen 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Horeca, Bakkerij &amp; Recreatie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Maritiem &amp; Techniek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Media, vormgeving &amp; ICT 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Mobiliteit &amp; Transport</a:t>
            </a: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Produceren, Installeren en Energie</a:t>
            </a:r>
          </a:p>
          <a:p>
            <a:r>
              <a:rPr lang="nl-NL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&amp; Leefstijl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39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28E3C18-709A-4476-9FE7-A0F00A156CCC}"/>
              </a:ext>
            </a:extLst>
          </p:cNvPr>
          <p:cNvSpPr/>
          <p:nvPr/>
        </p:nvSpPr>
        <p:spPr>
          <a:xfrm>
            <a:off x="179512" y="1926396"/>
            <a:ext cx="4248472" cy="4808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 Tubbergen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52FA927-E1BC-40C3-8E5C-BB4E5807C4BE}"/>
              </a:ext>
            </a:extLst>
          </p:cNvPr>
          <p:cNvSpPr/>
          <p:nvPr/>
        </p:nvSpPr>
        <p:spPr>
          <a:xfrm>
            <a:off x="4672005" y="1926396"/>
            <a:ext cx="4248472" cy="4808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 Almelo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17421" cy="1440160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Locatiekeuze </a:t>
            </a:r>
            <a:b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Overeenkomsten en verschillen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1A8B09-7FA8-4534-A727-345FC0E25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04" y="2120672"/>
            <a:ext cx="2413168" cy="160982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A5BDE-AB56-4D48-8128-6A5C47407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444744" cy="14693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8B0CE2-C043-4BF7-8F0D-A3F2D1444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2444744" cy="162982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3A718C9-AAA4-4DF0-8AC0-8A7B4931B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24" y="3386217"/>
            <a:ext cx="2444744" cy="162982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8986D4C-382D-43BA-AFF5-537F354A6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76" y="4673137"/>
            <a:ext cx="2414741" cy="160982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B8FF03-DEBD-4D2C-9EEF-E636685DF8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2339752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8497887" cy="4248472"/>
          </a:xfrm>
        </p:spPr>
        <p:txBody>
          <a:bodyPr/>
          <a:lstStyle/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 in 6 theorie- en profielvak 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mavo- diploma 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 mogelijk in 5 x theorie en 1 x praktijk 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G - diploma</a:t>
            </a:r>
          </a:p>
          <a:p>
            <a:pPr eaLnBrk="1" hangingPunct="1"/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hierdoor een hogere slagingskans</a:t>
            </a:r>
          </a:p>
          <a:p>
            <a:pPr marL="0" indent="0" eaLnBrk="1" hangingPunct="1">
              <a:buNone/>
            </a:pP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leren vanuit de praktijk</a:t>
            </a:r>
            <a:b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/ goede oriëntatie op vervolgopleiding</a:t>
            </a:r>
            <a:endParaRPr lang="ar-SA" altLang="nl-N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596336" cy="1512168"/>
          </a:xfrm>
        </p:spPr>
        <p:txBody>
          <a:bodyPr/>
          <a:lstStyle/>
          <a:p>
            <a:pPr algn="l" eaLnBrk="1" hangingPunct="1"/>
            <a:r>
              <a:rPr lang="nl-NL" alt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Kenmerken 3GM en 4GM Tubbergen</a:t>
            </a:r>
          </a:p>
        </p:txBody>
      </p:sp>
    </p:spTree>
    <p:extLst>
      <p:ext uri="{BB962C8B-B14F-4D97-AF65-F5344CB8AC3E}">
        <p14:creationId xmlns:p14="http://schemas.microsoft.com/office/powerpoint/2010/main" val="13001537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P-CanisiusTubbergen1011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CC"/>
      </a:hlink>
      <a:folHlink>
        <a:srgbClr val="3333CC"/>
      </a:folHlink>
    </a:clrScheme>
    <a:fontScheme name="PP-CanisiusTubbergen1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-CanisiusTubbergen1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CanisiusTubbergen10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CanisiusTubbergen101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CC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 dia</Template>
  <TotalTime>28371</TotalTime>
  <Words>940</Words>
  <Application>Microsoft Office PowerPoint</Application>
  <PresentationFormat>Diavoorstelling (4:3)</PresentationFormat>
  <Paragraphs>396</Paragraphs>
  <Slides>32</Slides>
  <Notes>11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Symbol</vt:lpstr>
      <vt:lpstr>Times New Roman</vt:lpstr>
      <vt:lpstr>Verdana</vt:lpstr>
      <vt:lpstr>Wingdings</vt:lpstr>
      <vt:lpstr>PP-CanisiusTubbergen1011</vt:lpstr>
      <vt:lpstr>Standaardontwerp</vt:lpstr>
      <vt:lpstr>PowerPoint-presentatie</vt:lpstr>
      <vt:lpstr>Programma voor vanavond</vt:lpstr>
      <vt:lpstr>VMBO met aansluiting MBO/HBO</vt:lpstr>
      <vt:lpstr> Bevordering/plaatsing 2GM </vt:lpstr>
      <vt:lpstr>Profielen in het vmbo</vt:lpstr>
      <vt:lpstr>Het gaat om drie keuzes ….</vt:lpstr>
      <vt:lpstr>De 10 profielen in het vmbo</vt:lpstr>
      <vt:lpstr>Locatiekeuze  Overeenkomsten en verschillen </vt:lpstr>
      <vt:lpstr>Kenmerken 3GM en 4GM Tubbergen</vt:lpstr>
      <vt:lpstr>Kenmerken 3M en 4M Almelo</vt:lpstr>
      <vt:lpstr>3M  4M Almelo</vt:lpstr>
      <vt:lpstr>3GM  4 GM Tubbergen</vt:lpstr>
      <vt:lpstr>3/4 G/Mavo Almelo / Tubbergen</vt:lpstr>
      <vt:lpstr>Het doel van de stage</vt:lpstr>
      <vt:lpstr>Profiel D&amp;P TechnO</vt:lpstr>
      <vt:lpstr>TechnO  Profieldelen en keuzevakken </vt:lpstr>
      <vt:lpstr>TechnO Profieldeel: Voorbeeld deeltaak</vt:lpstr>
      <vt:lpstr>TechnO Vakkenpakket</vt:lpstr>
      <vt:lpstr>Profiel D&amp;P Groen &amp; Ondernemen</vt:lpstr>
      <vt:lpstr>Groen &amp; Ondernemen  Profieldelen en keuzevakken </vt:lpstr>
      <vt:lpstr>Groen &amp; Ondernemen Vakkenpakket</vt:lpstr>
      <vt:lpstr>Profiel Zorg en Welzijn Zorg &amp; Leefstijl</vt:lpstr>
      <vt:lpstr>Zorg &amp; Leefstijl Profieldelen en keuzevakken</vt:lpstr>
      <vt:lpstr>Zorg &amp; Leefstijl Vakkenpakket</vt:lpstr>
      <vt:lpstr>4 mavo → 4 havo</vt:lpstr>
      <vt:lpstr>PowerPoint-presentatie</vt:lpstr>
      <vt:lpstr>Uitstroom 4G/mavo </vt:lpstr>
      <vt:lpstr>LOB: hulp bij kiezen</vt:lpstr>
      <vt:lpstr> Tijdlijn keuzetraject 2GM</vt:lpstr>
      <vt:lpstr>Overige contacten</vt:lpstr>
      <vt:lpstr>Profielkeuze: de heer Braakhuis  Algemeen: de heer Asbreuk  De presentatie staat vanaf morgen ook op de website van Canisius.</vt:lpstr>
      <vt:lpstr>Sluiting</vt:lpstr>
    </vt:vector>
  </TitlesOfParts>
  <Company>Canisius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Leshuizen 0708 en verder</dc:title>
  <dc:creator>sys</dc:creator>
  <cp:lastModifiedBy>Blaauwgeers, EB (Ester)</cp:lastModifiedBy>
  <cp:revision>265</cp:revision>
  <cp:lastPrinted>2015-09-02T12:58:16Z</cp:lastPrinted>
  <dcterms:created xsi:type="dcterms:W3CDTF">2007-06-18T09:34:35Z</dcterms:created>
  <dcterms:modified xsi:type="dcterms:W3CDTF">2020-02-06T11:17:19Z</dcterms:modified>
</cp:coreProperties>
</file>